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  <p:sldId id="264" r:id="rId10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/>
    <p:restoredTop sz="92781"/>
  </p:normalViewPr>
  <p:slideViewPr>
    <p:cSldViewPr snapToGrid="0" snapToObjects="1">
      <p:cViewPr varScale="1">
        <p:scale>
          <a:sx n="56" d="100"/>
          <a:sy n="56" d="100"/>
        </p:scale>
        <p:origin x="108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5B99A-4F83-FF47-8C8E-F7A9BE867849}" type="datetimeFigureOut">
              <a:rPr lang="nl-NL" smtClean="0"/>
              <a:t>03-01-18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68EEF-ACAA-7941-8611-0A8A5AA2EF32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Afbeelding 7" descr="klein 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1143000" cy="1143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5B99A-4F83-FF47-8C8E-F7A9BE867849}" type="datetimeFigureOut">
              <a:rPr lang="nl-NL" smtClean="0"/>
              <a:t>03-01-18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68EEF-ACAA-7941-8611-0A8A5AA2EF3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5B99A-4F83-FF47-8C8E-F7A9BE867849}" type="datetimeFigureOut">
              <a:rPr lang="nl-NL" smtClean="0"/>
              <a:t>03-01-18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68EEF-ACAA-7941-8611-0A8A5AA2EF32}" type="slidenum">
              <a:rPr lang="nl-NL" smtClean="0"/>
              <a:t>‹nr.›</a:t>
            </a:fld>
            <a:endParaRPr lang="nl-NL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5B99A-4F83-FF47-8C8E-F7A9BE867849}" type="datetimeFigureOut">
              <a:rPr lang="nl-NL" smtClean="0"/>
              <a:t>03-01-18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68EEF-ACAA-7941-8611-0A8A5AA2EF3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4465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5B99A-4F83-FF47-8C8E-F7A9BE867849}" type="datetimeFigureOut">
              <a:rPr lang="nl-NL" smtClean="0"/>
              <a:t>03-01-18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68EEF-ACAA-7941-8611-0A8A5AA2EF32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5B99A-4F83-FF47-8C8E-F7A9BE867849}" type="datetimeFigureOut">
              <a:rPr lang="nl-NL" smtClean="0"/>
              <a:t>03-01-18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68EEF-ACAA-7941-8611-0A8A5AA2EF3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5B99A-4F83-FF47-8C8E-F7A9BE867849}" type="datetimeFigureOut">
              <a:rPr lang="nl-NL" smtClean="0"/>
              <a:t>03-01-18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68EEF-ACAA-7941-8611-0A8A5AA2EF32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5B99A-4F83-FF47-8C8E-F7A9BE867849}" type="datetimeFigureOut">
              <a:rPr lang="nl-NL" smtClean="0"/>
              <a:t>03-01-18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68EEF-ACAA-7941-8611-0A8A5AA2EF3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5B99A-4F83-FF47-8C8E-F7A9BE867849}" type="datetimeFigureOut">
              <a:rPr lang="nl-NL" smtClean="0"/>
              <a:t>03-01-18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68EEF-ACAA-7941-8611-0A8A5AA2EF3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5B99A-4F83-FF47-8C8E-F7A9BE867849}" type="datetimeFigureOut">
              <a:rPr lang="nl-NL" smtClean="0"/>
              <a:t>03-01-18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68EEF-ACAA-7941-8611-0A8A5AA2EF3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5B99A-4F83-FF47-8C8E-F7A9BE867849}" type="datetimeFigureOut">
              <a:rPr lang="nl-NL" smtClean="0"/>
              <a:t>03-01-18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68EEF-ACAA-7941-8611-0A8A5AA2EF32}" type="slidenum">
              <a:rPr lang="nl-NL" smtClean="0"/>
              <a:t>‹nr.›</a:t>
            </a:fld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5B99A-4F83-FF47-8C8E-F7A9BE867849}" type="datetimeFigureOut">
              <a:rPr lang="nl-NL" smtClean="0"/>
              <a:t>03-01-18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68EEF-ACAA-7941-8611-0A8A5AA2EF32}" type="slidenum">
              <a:rPr lang="nl-NL" smtClean="0"/>
              <a:t>‹nr.›</a:t>
            </a:fld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eperen 9"/>
          <p:cNvGrpSpPr/>
          <p:nvPr/>
        </p:nvGrpSpPr>
        <p:grpSpPr>
          <a:xfrm>
            <a:off x="228600" y="228600"/>
            <a:ext cx="8695944" cy="2468880"/>
            <a:chOff x="228600" y="228600"/>
            <a:chExt cx="8695944" cy="2468880"/>
          </a:xfrm>
        </p:grpSpPr>
        <p:sp>
          <p:nvSpPr>
            <p:cNvPr id="14" name="Rounded Rectangle 13"/>
            <p:cNvSpPr/>
            <p:nvPr/>
          </p:nvSpPr>
          <p:spPr>
            <a:xfrm>
              <a:off x="228600" y="228600"/>
              <a:ext cx="8695944" cy="2468880"/>
            </a:xfrm>
            <a:prstGeom prst="roundRect">
              <a:avLst>
                <a:gd name="adj" fmla="val 3362"/>
              </a:avLst>
            </a:prstGeom>
            <a:gradFill>
              <a:gsLst>
                <a:gs pos="0">
                  <a:schemeClr val="accent1">
                    <a:lumMod val="75000"/>
                  </a:schemeClr>
                </a:gs>
                <a:gs pos="90000">
                  <a:schemeClr val="accent1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Afbeelding 15" descr="klein logo.png"/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" y="228600"/>
              <a:ext cx="734887" cy="734887"/>
            </a:xfrm>
            <a:prstGeom prst="rect">
              <a:avLst/>
            </a:prstGeom>
          </p:spPr>
        </p:pic>
      </p:grp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Titelstijl van model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A825B99A-4F83-FF47-8C8E-F7A9BE867849}" type="datetimeFigureOut">
              <a:rPr lang="nl-NL" smtClean="0"/>
              <a:t>03-01-18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7068EEF-ACAA-7941-8611-0A8A5AA2EF32}" type="slidenum">
              <a:rPr lang="nl-NL" smtClean="0"/>
              <a:t>‹nr.›</a:t>
            </a:fld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Goede voornemens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“Leef je leven alsof het de tweede keer is’</a:t>
            </a:r>
          </a:p>
          <a:p>
            <a:r>
              <a:rPr lang="nl-NL" smtClean="0"/>
              <a:t>Victor Frank”</a:t>
            </a:r>
            <a:endParaRPr lang="nl-NL" dirty="0"/>
          </a:p>
        </p:txBody>
      </p:sp>
      <p:pic>
        <p:nvPicPr>
          <p:cNvPr id="4" name="Afbeelding 3" descr="1 voorneme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250" y="235062"/>
            <a:ext cx="3257825" cy="2327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083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41"/>
    </mc:Choice>
    <mc:Fallback xmlns="">
      <p:transition xmlns:p14="http://schemas.microsoft.com/office/powerpoint/2010/main" spd="slow" advTm="1234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80% van de Nederlanders heeft goede voornemens</a:t>
            </a:r>
          </a:p>
          <a:p>
            <a:r>
              <a:rPr lang="nl-NL" dirty="0" smtClean="0"/>
              <a:t>83% van hen denkt dat ze gaan slagen</a:t>
            </a:r>
          </a:p>
          <a:p>
            <a:r>
              <a:rPr lang="nl-NL" dirty="0" smtClean="0"/>
              <a:t>In werkelijkheid slaagt slechts 8%</a:t>
            </a:r>
          </a:p>
          <a:p>
            <a:r>
              <a:rPr lang="nl-NL" dirty="0" smtClean="0"/>
              <a:t>Stoppen met roken: 12% slaagt</a:t>
            </a:r>
          </a:p>
          <a:p>
            <a:r>
              <a:rPr lang="nl-NL" dirty="0" smtClean="0"/>
              <a:t>Afvallen: 5% slaagt</a:t>
            </a:r>
          </a:p>
          <a:p>
            <a:r>
              <a:rPr lang="nl-NL" dirty="0" smtClean="0"/>
              <a:t>Meer bewegen: 7% slaagt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statistieken</a:t>
            </a:r>
            <a:endParaRPr lang="nl-NL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27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96"/>
    </mc:Choice>
    <mc:Fallback xmlns="">
      <p:transition xmlns:p14="http://schemas.microsoft.com/office/powerpoint/2010/main" spd="slow" advTm="86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veranderen carto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650" y="1799270"/>
            <a:ext cx="4893733" cy="3665576"/>
          </a:xfrm>
          <a:prstGeom prst="rect">
            <a:avLst/>
          </a:prstGeom>
        </p:spPr>
      </p:pic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950737" y="5058754"/>
            <a:ext cx="7408333" cy="1380630"/>
          </a:xfrm>
        </p:spPr>
        <p:txBody>
          <a:bodyPr/>
          <a:lstStyle/>
          <a:p>
            <a:r>
              <a:rPr lang="nl-NL" dirty="0" smtClean="0"/>
              <a:t>Omdat onze hersenen zijn ingericht op patronen</a:t>
            </a:r>
          </a:p>
          <a:p>
            <a:r>
              <a:rPr lang="nl-NL" dirty="0" smtClean="0"/>
              <a:t>Ze willen graag  dat we hetzelfde blijven doen</a:t>
            </a:r>
          </a:p>
          <a:p>
            <a:r>
              <a:rPr lang="nl-NL" dirty="0" smtClean="0"/>
              <a:t>Ze willen zo min mogelijk hersenenergie opmaken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Waarom is het zo moeilijk?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54711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1 hersenenergi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399" y="171791"/>
            <a:ext cx="3543300" cy="2298700"/>
          </a:xfrm>
          <a:prstGeom prst="rect">
            <a:avLst/>
          </a:prstGeom>
        </p:spPr>
      </p:pic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De brandstof van verandering</a:t>
            </a:r>
          </a:p>
          <a:p>
            <a:r>
              <a:rPr lang="nl-NL" dirty="0" smtClean="0"/>
              <a:t>Vooral een aparte vorm van glucose, exclusief voor hersenen</a:t>
            </a:r>
          </a:p>
          <a:p>
            <a:r>
              <a:rPr lang="nl-NL" dirty="0" smtClean="0"/>
              <a:t>Heb je hard nodig om patroon te doorbreken</a:t>
            </a:r>
          </a:p>
          <a:p>
            <a:r>
              <a:rPr lang="nl-NL" dirty="0" smtClean="0"/>
              <a:t>Beperkte hoeveelheid</a:t>
            </a:r>
          </a:p>
          <a:p>
            <a:r>
              <a:rPr lang="nl-NL" dirty="0" smtClean="0"/>
              <a:t>Raakt snel op bij onrust</a:t>
            </a:r>
          </a:p>
          <a:p>
            <a:r>
              <a:rPr lang="nl-NL" dirty="0" smtClean="0"/>
              <a:t>Nieuwe patronen geven onrust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Hersenenergie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18326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Voorkom het </a:t>
            </a:r>
            <a:r>
              <a:rPr lang="nl-NL" dirty="0" err="1" smtClean="0"/>
              <a:t>Zeigarneck</a:t>
            </a:r>
            <a:r>
              <a:rPr lang="nl-NL" dirty="0" smtClean="0"/>
              <a:t>-effect: geen open eindjes</a:t>
            </a:r>
          </a:p>
          <a:p>
            <a:r>
              <a:rPr lang="nl-NL" dirty="0" smtClean="0"/>
              <a:t>Mediteer (= trainen om je hersens jou wil op te leggen)</a:t>
            </a:r>
          </a:p>
          <a:p>
            <a:r>
              <a:rPr lang="nl-NL" dirty="0" smtClean="0"/>
              <a:t>Visualiseer (zodat je snel en met zo weinig mogelijk energie het patroon alvast verandert)</a:t>
            </a:r>
          </a:p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Hersenenergie sparen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843" y="226887"/>
            <a:ext cx="1630675" cy="1364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723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1 woman pow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343" y="228600"/>
            <a:ext cx="3810000" cy="2133600"/>
          </a:xfrm>
          <a:prstGeom prst="rect">
            <a:avLst/>
          </a:prstGeom>
        </p:spPr>
      </p:pic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Discipline is gedrag dat ontstaat als je sterke wilskrachtspier hebt</a:t>
            </a:r>
          </a:p>
          <a:p>
            <a:r>
              <a:rPr lang="nl-NL" dirty="0" smtClean="0"/>
              <a:t>De spier kun je trainen:</a:t>
            </a:r>
          </a:p>
          <a:p>
            <a:pPr marL="759143" lvl="1" indent="-457200">
              <a:buFont typeface="+mj-lt"/>
              <a:buAutoNum type="arabicPeriod"/>
            </a:pPr>
            <a:r>
              <a:rPr lang="nl-NL" dirty="0" smtClean="0"/>
              <a:t>Begin klein, met korte, overzichtelijke taken</a:t>
            </a:r>
          </a:p>
          <a:p>
            <a:pPr marL="759143" lvl="1" indent="-457200">
              <a:buFont typeface="+mj-lt"/>
              <a:buAutoNum type="arabicPeriod"/>
            </a:pPr>
            <a:r>
              <a:rPr lang="nl-NL" dirty="0" smtClean="0"/>
              <a:t>Op zo hoog mogelijke frequentie (1 of 2 keer per dag is mooi)</a:t>
            </a:r>
          </a:p>
          <a:p>
            <a:pPr marL="759143" lvl="1" indent="-457200">
              <a:buFont typeface="+mj-lt"/>
              <a:buAutoNum type="arabicPeriod"/>
            </a:pPr>
            <a:r>
              <a:rPr lang="nl-NL" dirty="0" smtClean="0"/>
              <a:t>Beloon jezelf (tandenpoets-effect)</a:t>
            </a:r>
          </a:p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Wilskracht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16775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Neem je alleen iets voor dat je echt zelf wil, voor jezelf </a:t>
            </a:r>
          </a:p>
          <a:p>
            <a:r>
              <a:rPr lang="nl-NL" dirty="0" smtClean="0"/>
              <a:t>Doe alleen iets dat je zelf, zonder afhankelijkheid van derden, kan doen</a:t>
            </a:r>
          </a:p>
          <a:p>
            <a:r>
              <a:rPr lang="nl-NL" dirty="0" smtClean="0"/>
              <a:t>Maak je resultaat (in je visualisatie) steeds begeerlijker</a:t>
            </a:r>
          </a:p>
          <a:p>
            <a:r>
              <a:rPr lang="nl-NL" dirty="0" smtClean="0"/>
              <a:t>Leef je leven alsof het de tweede keer is (je je de kans krijgt om een eenmaal gemaakte fout niet te hoeven herhalen)</a:t>
            </a:r>
          </a:p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Motief</a:t>
            </a:r>
            <a:endParaRPr lang="nl-NL" dirty="0"/>
          </a:p>
        </p:txBody>
      </p:sp>
      <p:pic>
        <p:nvPicPr>
          <p:cNvPr id="4" name="Afbeelding 3" descr="1 sterke bab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978" y="211667"/>
            <a:ext cx="32893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400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Vertel aan een zo’n breed mogelijk publiek in je directe omgeving:</a:t>
            </a:r>
          </a:p>
          <a:p>
            <a:pPr lvl="1"/>
            <a:r>
              <a:rPr lang="nl-NL" dirty="0" smtClean="0"/>
              <a:t>Wat je voornemen is</a:t>
            </a:r>
          </a:p>
          <a:p>
            <a:pPr lvl="1"/>
            <a:r>
              <a:rPr lang="nl-NL" dirty="0" smtClean="0"/>
              <a:t>Wat je globale plan is (dus je moet een plan hebben!)</a:t>
            </a:r>
          </a:p>
          <a:p>
            <a:pPr lvl="1"/>
            <a:r>
              <a:rPr lang="nl-NL" dirty="0" smtClean="0"/>
              <a:t>Wat je dagelijks gaat doen om je voornemen te realiseren</a:t>
            </a:r>
          </a:p>
          <a:p>
            <a:r>
              <a:rPr lang="nl-NL" dirty="0" smtClean="0"/>
              <a:t>Hou de groep op de hoogte</a:t>
            </a:r>
          </a:p>
          <a:p>
            <a:r>
              <a:rPr lang="nl-NL" dirty="0" smtClean="0"/>
              <a:t>Zorg dat ze je feedback, aanmoedigingen en correcties geven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Go public</a:t>
            </a:r>
            <a:endParaRPr lang="nl-NL" dirty="0"/>
          </a:p>
        </p:txBody>
      </p:sp>
      <p:pic>
        <p:nvPicPr>
          <p:cNvPr id="4" name="Afbeelding 3" descr="1 goo publi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227" y="230431"/>
            <a:ext cx="2747429" cy="183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662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Kijk je op mijn vernieuwde site met tips en inzichten die je helpen doelen te behalen: </a:t>
            </a:r>
            <a:r>
              <a:rPr lang="nl-NL" dirty="0" err="1" smtClean="0"/>
              <a:t>oostvoorncoaching.nl</a:t>
            </a:r>
            <a:endParaRPr lang="nl-NL" dirty="0" smtClean="0"/>
          </a:p>
          <a:p>
            <a:r>
              <a:rPr lang="nl-NL" dirty="0" smtClean="0"/>
              <a:t>(Met de mooie nieuwe foto’s van Sandra)</a:t>
            </a:r>
          </a:p>
          <a:p>
            <a:r>
              <a:rPr lang="nl-NL" dirty="0" smtClean="0"/>
              <a:t>Gebruik ‘Het Recept’</a:t>
            </a:r>
          </a:p>
          <a:p>
            <a:r>
              <a:rPr lang="nl-NL" dirty="0" smtClean="0"/>
              <a:t>Of je kunt gebruik maken van mijn deurprijs:</a:t>
            </a:r>
          </a:p>
          <a:p>
            <a:r>
              <a:rPr lang="nl-NL" b="1" u="sng" dirty="0" smtClean="0"/>
              <a:t>1 </a:t>
            </a:r>
            <a:r>
              <a:rPr lang="nl-NL" b="1" u="sng" dirty="0" err="1" smtClean="0"/>
              <a:t>nieuwjaarsconsult</a:t>
            </a:r>
            <a:r>
              <a:rPr lang="nl-NL" b="1" u="sng" dirty="0" smtClean="0"/>
              <a:t>.</a:t>
            </a:r>
          </a:p>
          <a:p>
            <a:r>
              <a:rPr lang="nl-NL" dirty="0" smtClean="0"/>
              <a:t>Of je belt me ff</a:t>
            </a:r>
          </a:p>
          <a:p>
            <a:endParaRPr lang="nl-NL" dirty="0" smtClean="0"/>
          </a:p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630517"/>
            <a:ext cx="4757507" cy="1252728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Lukt het niet dan</a:t>
            </a:r>
            <a:r>
              <a:rPr lang="mr-IN" dirty="0" smtClean="0"/>
              <a:t>…</a:t>
            </a:r>
            <a:r>
              <a:rPr lang="nl-NL" dirty="0" smtClean="0"/>
              <a:t>.</a:t>
            </a:r>
            <a:endParaRPr lang="nl-NL" dirty="0"/>
          </a:p>
        </p:txBody>
      </p:sp>
      <p:pic>
        <p:nvPicPr>
          <p:cNvPr id="4" name="Afbeelding 3" descr="_DSC9497_Oostvoorn Coaching_BLINKfotografie_Online gebrui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707" y="135184"/>
            <a:ext cx="3805668" cy="2540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172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C1">
  <a:themeElements>
    <a:clrScheme name="Golfv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Golfv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Golfv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OC1.thmx</Template>
  <TotalTime>11080</TotalTime>
  <Words>378</Words>
  <Application>Microsoft Macintosh PowerPoint</Application>
  <PresentationFormat>Diavoorstelling (4:3)</PresentationFormat>
  <Paragraphs>50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3" baseType="lpstr">
      <vt:lpstr>Candara</vt:lpstr>
      <vt:lpstr>Mangal</vt:lpstr>
      <vt:lpstr>Symbol</vt:lpstr>
      <vt:lpstr>OC1</vt:lpstr>
      <vt:lpstr>Goede voornemens</vt:lpstr>
      <vt:lpstr>De statistieken</vt:lpstr>
      <vt:lpstr>Waarom is het zo moeilijk?</vt:lpstr>
      <vt:lpstr>Hersenenergie</vt:lpstr>
      <vt:lpstr>Hersenenergie sparen</vt:lpstr>
      <vt:lpstr>Wilskracht</vt:lpstr>
      <vt:lpstr>Motief</vt:lpstr>
      <vt:lpstr>Go public</vt:lpstr>
      <vt:lpstr>Lukt het niet dan….</vt:lpstr>
    </vt:vector>
  </TitlesOfParts>
  <Company>VOC</Company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Goede voornemens</dc:title>
  <dc:creator>Willem van Oostvoorn</dc:creator>
  <cp:lastModifiedBy>willem oostvoorn</cp:lastModifiedBy>
  <cp:revision>15</cp:revision>
  <dcterms:created xsi:type="dcterms:W3CDTF">2018-01-02T14:02:31Z</dcterms:created>
  <dcterms:modified xsi:type="dcterms:W3CDTF">2018-01-10T08:41:42Z</dcterms:modified>
</cp:coreProperties>
</file>